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3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유승목(학생-전자시스템공학전공)" initials="유전" lastIdx="1" clrIdx="0">
    <p:extLst>
      <p:ext uri="{19B8F6BF-5375-455C-9EA6-DF929625EA0E}">
        <p15:presenceInfo xmlns:p15="http://schemas.microsoft.com/office/powerpoint/2012/main" userId="S::gbs05188@kookmin.kr::65b3a9a5-b0ca-44f1-97d7-4c115b422b4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9D24CE-AC9A-4188-8CDF-CCA768B39C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92B216-B24F-48EA-8366-64350DB62F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BD65C3-94A5-4654-8977-9C441FC02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C9F071-6CF5-4080-960B-3F28CA574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D11BA3-64EA-461D-B4E6-A44112308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235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551966-C8BB-4A05-A0E8-6FA0ED3E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D97BED-C4A9-4700-9C58-C4BC4B520F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5AA08E-BA3A-4DCF-9A6E-EFBA464F6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08BD0B-1890-443E-B99A-1A12DF651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BD4CF6-7313-473F-AD95-187AADB92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4370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9E0B08-7C72-4270-A7F6-166AAF930E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E7E0B7-324B-4C4F-AAE4-8AEFA6235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8750BD-522E-40D5-9BB1-C68FF0315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333156-C044-4797-A5A4-E3830248D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FBDFA5-5867-446F-8CBE-B9594340A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097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481B33-21F9-4CA3-BD0A-A19A2805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00AFFC-8665-486C-9FBC-72C6A1B33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62F388-920D-49C5-BE73-ED0E8552C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5E791E-18AB-4FB1-B820-1E919F97D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F4C993-B19D-4B92-96BA-EAD478F67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669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D316D-01FB-4A3D-8C19-0876EA470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614717-BA2D-4C90-8443-1413F84E6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F0F81D-FC9A-4B92-8014-0DE9EAAB1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477E59-A433-41B9-B02B-782418780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3E217E-9B11-4991-89C0-8DE2793E9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7745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D90495-88BB-4027-BC12-577F939D9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45BB45-E079-483D-9112-88DA3BBEB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EED439-FB52-4851-B6B3-174527B14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12E1D9-8B2B-47F8-8B16-399990471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092755-CA5B-474C-9822-A1C3B457C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CE292D-8E80-4855-A673-2088E09B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188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CDC092-2CFF-4316-8A29-2EFF01A33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F4D000-D6D8-4A0D-A52F-B661C3AA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70D84F-BCD5-4C7F-B005-B0631385C2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55B925D-F6D7-43E8-A370-2A3DDAF0A6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AE8867C-28CD-44BB-9351-9DA0B833A9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1A3E016-22A8-4B2A-BAB9-C6527938A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0F3420-4B16-4354-A0EE-6502C7E3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D98F2EC-9F18-4589-8190-D8DFB03C6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131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AE267F-D704-49FB-8289-F1CF9ECE7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98F6282-94F6-45B8-A3D3-105C1E629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D2A5D9-8E08-454E-A5FC-5BD300B5C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F9C7B32-8A7E-4251-92A7-1FBC3290A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052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25BE5DD-7BB9-4C5B-9C07-C6AA9B00B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69E39BF-D93D-47BE-9E9B-1360C7D42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748929-DA0F-45B0-A3CD-2D28C538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410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8C42D0-5306-4AE1-B10B-B6B61892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B97AE9-F197-4042-9F57-EB612AB53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CA6191-EB52-482F-9C44-FFBCD4193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34D6E0-3787-437A-8072-D9D7791E5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B5556D-44E6-4E70-893E-639589E9D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C11EC5-D185-4E2A-BA6F-77E4FC9BE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3432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C75CA0-0E3B-453D-A1F5-9534C58D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36E53C7-049C-41AC-988B-5FE25562DF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DF5EDA-52F0-46DA-83C4-BBA70353C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3C44EC-CF14-4975-90C4-CF9413380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76436A-558E-4084-99B3-9A309BB9F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C9AE72-C289-4D9B-A4E2-7BFC9A5E2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977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34EBD3-37FB-4FD5-9D92-CAE9DB940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4FEB53-6E50-4BD4-84F0-8E44A73943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213FCE-44C9-4541-B1CE-079F5A1B3A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57FA5-9012-41AC-92FB-E9E76BC6D64B}" type="datetimeFigureOut">
              <a:rPr lang="ko-KR" altLang="en-US" smtClean="0"/>
              <a:t>2021-05-16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D7ECC9-1F16-496B-B057-AD4ABF67F9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9874D0-E670-46C0-A1E0-D5F0ED497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713AD-117C-42AE-A429-66C258799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747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0E1B0CF-CF95-4E6B-9BAE-413275B6F2B9}"/>
              </a:ext>
            </a:extLst>
          </p:cNvPr>
          <p:cNvSpPr>
            <a:spLocks noGrp="1"/>
          </p:cNvSpPr>
          <p:nvPr/>
        </p:nvSpPr>
        <p:spPr>
          <a:xfrm>
            <a:off x="1524000" y="625057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 dirty="0"/>
              <a:t>공학설계</a:t>
            </a:r>
            <a:br>
              <a:rPr lang="en-US" altLang="ko-KR" sz="4800" dirty="0"/>
            </a:br>
            <a:r>
              <a:rPr lang="ko-KR" altLang="en-US" sz="4800" dirty="0"/>
              <a:t>프로젝트 진행 상황</a:t>
            </a: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28606BC7-C28A-4965-BD27-E8FBB98979C3}"/>
              </a:ext>
            </a:extLst>
          </p:cNvPr>
          <p:cNvSpPr>
            <a:spLocks noGrp="1"/>
          </p:cNvSpPr>
          <p:nvPr/>
        </p:nvSpPr>
        <p:spPr>
          <a:xfrm>
            <a:off x="7670800" y="4856480"/>
            <a:ext cx="3403599" cy="1544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dirty="0" err="1"/>
              <a:t>고동곤</a:t>
            </a:r>
            <a:r>
              <a:rPr lang="ko-KR" altLang="en-US" dirty="0"/>
              <a:t> </a:t>
            </a:r>
            <a:r>
              <a:rPr lang="en-US" altLang="ko-KR" dirty="0"/>
              <a:t>20171451</a:t>
            </a:r>
          </a:p>
          <a:p>
            <a:pPr algn="r"/>
            <a:r>
              <a:rPr lang="ko-KR" altLang="en-US" dirty="0"/>
              <a:t> 유승목 </a:t>
            </a:r>
            <a:r>
              <a:rPr lang="en-US" altLang="ko-KR" dirty="0"/>
              <a:t>20171493</a:t>
            </a:r>
          </a:p>
          <a:p>
            <a:pPr algn="r"/>
            <a:r>
              <a:rPr lang="ko-KR" altLang="en-US" dirty="0"/>
              <a:t> 이창현 </a:t>
            </a:r>
            <a:r>
              <a:rPr lang="en-US" altLang="ko-KR" dirty="0"/>
              <a:t>20171506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1ED2D8-E35C-40A5-A518-B0D904FCBD92}"/>
              </a:ext>
            </a:extLst>
          </p:cNvPr>
          <p:cNvSpPr txBox="1"/>
          <p:nvPr/>
        </p:nvSpPr>
        <p:spPr>
          <a:xfrm>
            <a:off x="680720" y="6048277"/>
            <a:ext cx="168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2021. 05. 17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1363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84FB571-1D56-42AA-AFC4-50C1E6D9CB28}"/>
              </a:ext>
            </a:extLst>
          </p:cNvPr>
          <p:cNvSpPr txBox="1"/>
          <p:nvPr/>
        </p:nvSpPr>
        <p:spPr>
          <a:xfrm>
            <a:off x="977276" y="2220806"/>
            <a:ext cx="7917313" cy="2940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 algn="l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400" b="0" i="0" dirty="0">
                <a:solidFill>
                  <a:srgbClr val="212529"/>
                </a:solidFill>
                <a:effectLst/>
                <a:latin typeface="Noto Sans KR"/>
              </a:rPr>
              <a:t>주제 및 아이디어 선정 배경</a:t>
            </a:r>
          </a:p>
          <a:p>
            <a:pPr marL="514350" indent="-514350" algn="l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400" b="0" i="0" dirty="0">
                <a:solidFill>
                  <a:srgbClr val="212529"/>
                </a:solidFill>
                <a:effectLst/>
                <a:latin typeface="Noto Sans KR"/>
              </a:rPr>
              <a:t>유사기술현황</a:t>
            </a:r>
            <a:endParaRPr lang="en-US" altLang="ko-KR" sz="2400" b="0" i="0" dirty="0">
              <a:solidFill>
                <a:srgbClr val="212529"/>
              </a:solidFill>
              <a:effectLst/>
              <a:latin typeface="Noto Sans KR"/>
            </a:endParaRPr>
          </a:p>
          <a:p>
            <a:pPr marL="514350" indent="-514350" algn="l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400" b="0" i="0" dirty="0">
                <a:solidFill>
                  <a:srgbClr val="212529"/>
                </a:solidFill>
                <a:effectLst/>
                <a:latin typeface="Noto Sans KR"/>
              </a:rPr>
              <a:t>알고리즘 및 구현 방법</a:t>
            </a:r>
            <a:endParaRPr lang="en-US" altLang="ko-KR" sz="2400" b="0" i="0" dirty="0">
              <a:solidFill>
                <a:srgbClr val="212529"/>
              </a:solidFill>
              <a:effectLst/>
              <a:latin typeface="Noto Sans KR"/>
            </a:endParaRPr>
          </a:p>
          <a:p>
            <a:pPr marL="514350" indent="-514350" algn="l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400" b="0" i="0" dirty="0">
                <a:solidFill>
                  <a:srgbClr val="212529"/>
                </a:solidFill>
                <a:effectLst/>
                <a:latin typeface="Noto Sans KR"/>
              </a:rPr>
              <a:t>구현 일정</a:t>
            </a:r>
            <a:endParaRPr lang="ko-KR" altLang="en-US" sz="2400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B1DBCD11-FC0A-441F-9C55-A031A3A1E967}"/>
              </a:ext>
            </a:extLst>
          </p:cNvPr>
          <p:cNvSpPr>
            <a:spLocks noGrp="1"/>
          </p:cNvSpPr>
          <p:nvPr/>
        </p:nvSpPr>
        <p:spPr>
          <a:xfrm>
            <a:off x="501316" y="2315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285034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4B042540-9CD2-48A4-B97C-0CBBD6AB2A84}"/>
              </a:ext>
            </a:extLst>
          </p:cNvPr>
          <p:cNvSpPr>
            <a:spLocks noGrp="1"/>
          </p:cNvSpPr>
          <p:nvPr/>
        </p:nvSpPr>
        <p:spPr>
          <a:xfrm>
            <a:off x="501316" y="2315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0" i="0" dirty="0">
                <a:solidFill>
                  <a:srgbClr val="212529"/>
                </a:solidFill>
                <a:effectLst/>
                <a:latin typeface="Noto Sans KR"/>
              </a:rPr>
              <a:t>1.  </a:t>
            </a:r>
            <a:r>
              <a:rPr lang="ko-KR" altLang="en-US" sz="3600" b="0" i="0" dirty="0">
                <a:solidFill>
                  <a:srgbClr val="212529"/>
                </a:solidFill>
                <a:effectLst/>
                <a:latin typeface="Noto Sans KR"/>
              </a:rPr>
              <a:t>주제 및 아이디어 선정 배경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D81979F-369E-424C-9E5B-0B80722DCB15}"/>
              </a:ext>
            </a:extLst>
          </p:cNvPr>
          <p:cNvGrpSpPr/>
          <p:nvPr/>
        </p:nvGrpSpPr>
        <p:grpSpPr>
          <a:xfrm>
            <a:off x="1165457" y="2322068"/>
            <a:ext cx="3919421" cy="2213864"/>
            <a:chOff x="1617779" y="2383536"/>
            <a:chExt cx="3919421" cy="221386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F34EDA8-EF26-4BF5-B2C9-28AA49C281CF}"/>
                </a:ext>
              </a:extLst>
            </p:cNvPr>
            <p:cNvSpPr txBox="1"/>
            <p:nvPr/>
          </p:nvSpPr>
          <p:spPr>
            <a:xfrm>
              <a:off x="1617779" y="2383536"/>
              <a:ext cx="39194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딥러닝을</a:t>
              </a:r>
              <a:r>
                <a:rPr lang="ko-KR" altLang="en-US" sz="24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이용한 감정 인식</a:t>
              </a: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F1CB53E-F05B-4F0F-8132-5494A0F4DDAC}"/>
                </a:ext>
              </a:extLst>
            </p:cNvPr>
            <p:cNvSpPr/>
            <p:nvPr/>
          </p:nvSpPr>
          <p:spPr>
            <a:xfrm>
              <a:off x="2282089" y="3195320"/>
              <a:ext cx="2590800" cy="1402080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감정인식</a:t>
              </a:r>
              <a:endParaRPr lang="en-US" altLang="ko-KR" dirty="0"/>
            </a:p>
            <a:p>
              <a:pPr algn="ctr"/>
              <a:r>
                <a:rPr lang="en-US" altLang="ko-KR" dirty="0"/>
                <a:t>(</a:t>
              </a:r>
              <a:r>
                <a:rPr lang="ko-KR" altLang="en-US" dirty="0"/>
                <a:t>표정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6820C8B-E531-411D-8777-BF120F961F42}"/>
              </a:ext>
            </a:extLst>
          </p:cNvPr>
          <p:cNvGrpSpPr/>
          <p:nvPr/>
        </p:nvGrpSpPr>
        <p:grpSpPr>
          <a:xfrm>
            <a:off x="7654393" y="2322069"/>
            <a:ext cx="2837380" cy="2213863"/>
            <a:chOff x="6872840" y="2383537"/>
            <a:chExt cx="2837380" cy="2213863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357CA7C6-B77A-421C-B4B5-4AC917C58FA8}"/>
                </a:ext>
              </a:extLst>
            </p:cNvPr>
            <p:cNvSpPr/>
            <p:nvPr/>
          </p:nvSpPr>
          <p:spPr>
            <a:xfrm>
              <a:off x="6996130" y="3195320"/>
              <a:ext cx="2590800" cy="1402080"/>
            </a:xfrm>
            <a:prstGeom prst="ellipse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기분에 따른</a:t>
              </a:r>
              <a:endParaRPr lang="en-US" altLang="ko-KR" dirty="0"/>
            </a:p>
            <a:p>
              <a:pPr algn="ctr"/>
              <a:r>
                <a:rPr lang="ko-KR" altLang="en-US" dirty="0"/>
                <a:t>음악추천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0A83555-21C9-46DD-AC73-5DF12A3D846B}"/>
                </a:ext>
              </a:extLst>
            </p:cNvPr>
            <p:cNvSpPr txBox="1"/>
            <p:nvPr/>
          </p:nvSpPr>
          <p:spPr>
            <a:xfrm>
              <a:off x="6872840" y="2383537"/>
              <a:ext cx="2837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음악추천 프로그램</a:t>
              </a:r>
            </a:p>
          </p:txBody>
        </p:sp>
      </p:grpSp>
      <p:sp>
        <p:nvSpPr>
          <p:cNvPr id="15" name="더하기 기호 14">
            <a:extLst>
              <a:ext uri="{FF2B5EF4-FFF2-40B4-BE49-F238E27FC236}">
                <a16:creationId xmlns:a16="http://schemas.microsoft.com/office/drawing/2014/main" id="{43D9A737-ACFB-49B4-ADF9-045A8272B70B}"/>
              </a:ext>
            </a:extLst>
          </p:cNvPr>
          <p:cNvSpPr/>
          <p:nvPr/>
        </p:nvSpPr>
        <p:spPr>
          <a:xfrm>
            <a:off x="5674360" y="3429000"/>
            <a:ext cx="675640" cy="705016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C1B403-146B-49FC-96F6-24F81E723B7B}"/>
              </a:ext>
            </a:extLst>
          </p:cNvPr>
          <p:cNvSpPr txBox="1"/>
          <p:nvPr/>
        </p:nvSpPr>
        <p:spPr>
          <a:xfrm>
            <a:off x="2916596" y="5636556"/>
            <a:ext cx="75751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[</a:t>
            </a:r>
            <a:r>
              <a:rPr lang="ko-KR" altLang="en-US" sz="18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딥러닝을</a:t>
            </a:r>
            <a:r>
              <a:rPr lang="ko-KR" altLang="en-US" sz="1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이용한 감정 인식과 그에 따른 음악 추천 프로그램</a:t>
            </a:r>
            <a:r>
              <a:rPr lang="en-US" altLang="ko-KR" sz="1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]</a:t>
            </a:r>
            <a:endParaRPr lang="ko-KR" altLang="en-US" sz="1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518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BCEBC1D-C226-4805-9D26-E6B4B9BD9A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91" t="13856" r="38235" b="6537"/>
          <a:stretch/>
        </p:blipFill>
        <p:spPr>
          <a:xfrm>
            <a:off x="475307" y="1253248"/>
            <a:ext cx="3567952" cy="375282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34CD054-5EB8-41E3-B3B8-349F46C935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91" t="9584" r="41983" b="25138"/>
          <a:stretch/>
        </p:blipFill>
        <p:spPr>
          <a:xfrm>
            <a:off x="2066050" y="3157326"/>
            <a:ext cx="3500580" cy="365928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31D755E-BEAF-421F-B31B-171B6C2CBD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93" t="11111" r="33203" b="7639"/>
          <a:stretch/>
        </p:blipFill>
        <p:spPr>
          <a:xfrm>
            <a:off x="4612497" y="848675"/>
            <a:ext cx="2967006" cy="297348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585096C-DBE8-4BC3-B4EF-4D4AE46744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750" t="14687" r="25859" b="5992"/>
          <a:stretch/>
        </p:blipFill>
        <p:spPr>
          <a:xfrm>
            <a:off x="8074155" y="657817"/>
            <a:ext cx="3629673" cy="316114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0A238A5-F1B0-4800-99AA-9E461AD70DD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626" t="11945" r="31798" b="8055"/>
          <a:stretch/>
        </p:blipFill>
        <p:spPr>
          <a:xfrm>
            <a:off x="6490346" y="3129658"/>
            <a:ext cx="3167618" cy="3347994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B08ECEA3-9D84-46FE-9B1D-466A63CA158C}"/>
              </a:ext>
            </a:extLst>
          </p:cNvPr>
          <p:cNvSpPr>
            <a:spLocks noGrp="1"/>
          </p:cNvSpPr>
          <p:nvPr/>
        </p:nvSpPr>
        <p:spPr>
          <a:xfrm>
            <a:off x="501316" y="84808"/>
            <a:ext cx="10515600" cy="8183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baseline="-25000" dirty="0">
                <a:solidFill>
                  <a:srgbClr val="21252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코로나 블루</a:t>
            </a:r>
            <a:r>
              <a:rPr lang="en-US" altLang="ko-KR" sz="5400" baseline="-25000" dirty="0">
                <a:solidFill>
                  <a:srgbClr val="212529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?</a:t>
            </a:r>
            <a:endParaRPr lang="ko-KR" altLang="en-US" sz="5400" b="0" i="0" baseline="-25000" dirty="0">
              <a:solidFill>
                <a:srgbClr val="212529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960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60424DC-F71B-47ED-9B67-B8B7BCC1D7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45" t="25807" r="29718" b="8171"/>
          <a:stretch/>
        </p:blipFill>
        <p:spPr>
          <a:xfrm>
            <a:off x="361566" y="940855"/>
            <a:ext cx="4208207" cy="426314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E92B351-3204-42C2-A203-35D0F90F48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41" t="10107" r="35887" b="10322"/>
          <a:stretch/>
        </p:blipFill>
        <p:spPr>
          <a:xfrm>
            <a:off x="5943777" y="671914"/>
            <a:ext cx="4327650" cy="415904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9D70524-E37A-461E-96FF-D16FAB6B6A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81" t="16511" r="39453" b="6022"/>
          <a:stretch/>
        </p:blipFill>
        <p:spPr>
          <a:xfrm>
            <a:off x="7403976" y="2212259"/>
            <a:ext cx="3833126" cy="41379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7C5F466-F6F7-413C-AAE6-6DD069302C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548" t="28817" r="33347" b="5807"/>
          <a:stretch/>
        </p:blipFill>
        <p:spPr>
          <a:xfrm>
            <a:off x="2037115" y="2491822"/>
            <a:ext cx="3808636" cy="3858358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E7BF35D-90DC-41C5-893B-BEF82B6F0AE9}"/>
              </a:ext>
            </a:extLst>
          </p:cNvPr>
          <p:cNvSpPr>
            <a:spLocks noGrp="1"/>
          </p:cNvSpPr>
          <p:nvPr/>
        </p:nvSpPr>
        <p:spPr>
          <a:xfrm>
            <a:off x="501316" y="179293"/>
            <a:ext cx="10515600" cy="6879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0" i="0" baseline="-25000">
                <a:solidFill>
                  <a:srgbClr val="212529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우울증과 음악</a:t>
            </a:r>
            <a:endParaRPr lang="ko-KR" altLang="en-US" b="0" i="0" baseline="-25000" dirty="0">
              <a:solidFill>
                <a:srgbClr val="212529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1166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4B5294D0-7341-44F5-8CA8-BC5088FC4080}"/>
              </a:ext>
            </a:extLst>
          </p:cNvPr>
          <p:cNvSpPr>
            <a:spLocks noGrp="1"/>
          </p:cNvSpPr>
          <p:nvPr/>
        </p:nvSpPr>
        <p:spPr>
          <a:xfrm>
            <a:off x="501316" y="2315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0" i="0" dirty="0">
                <a:solidFill>
                  <a:srgbClr val="212529"/>
                </a:solidFill>
                <a:effectLst/>
                <a:latin typeface="Noto Sans KR"/>
              </a:rPr>
              <a:t>2. </a:t>
            </a:r>
            <a:r>
              <a:rPr lang="ko-KR" altLang="en-US" sz="3600" dirty="0">
                <a:solidFill>
                  <a:srgbClr val="212529"/>
                </a:solidFill>
                <a:latin typeface="Noto Sans KR"/>
              </a:rPr>
              <a:t>유사</a:t>
            </a:r>
            <a:r>
              <a:rPr lang="ko-KR" altLang="en-US" sz="3600" b="0" i="0" dirty="0">
                <a:solidFill>
                  <a:srgbClr val="212529"/>
                </a:solidFill>
                <a:effectLst/>
                <a:latin typeface="Noto Sans KR"/>
              </a:rPr>
              <a:t> 기술 현황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6D33C31-3FED-4F2C-8740-682CD01A47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25" t="34444" r="27750" b="22000"/>
          <a:stretch/>
        </p:blipFill>
        <p:spPr>
          <a:xfrm>
            <a:off x="971550" y="2871787"/>
            <a:ext cx="4587240" cy="246328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7738A33-333D-42E8-977E-92A7244B6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2022885"/>
            <a:ext cx="1971784" cy="526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2ABE1F8-1F9A-417B-87DB-DCA3C44743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7" t="14334" r="21617"/>
          <a:stretch/>
        </p:blipFill>
        <p:spPr>
          <a:xfrm>
            <a:off x="6759388" y="2548904"/>
            <a:ext cx="4587240" cy="3055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363240-500F-4C9F-B2FF-6DD073E78069}"/>
              </a:ext>
            </a:extLst>
          </p:cNvPr>
          <p:cNvSpPr txBox="1"/>
          <p:nvPr/>
        </p:nvSpPr>
        <p:spPr>
          <a:xfrm>
            <a:off x="6783733" y="5684501"/>
            <a:ext cx="3056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333333"/>
                </a:solidFill>
                <a:latin typeface="나눔고딕"/>
              </a:rPr>
              <a:t>심리상담 시뮬레이터 </a:t>
            </a:r>
            <a:r>
              <a:rPr lang="en-US" altLang="ko-KR" sz="1600" dirty="0">
                <a:solidFill>
                  <a:srgbClr val="333333"/>
                </a:solidFill>
                <a:latin typeface="나눔고딕"/>
              </a:rPr>
              <a:t>(</a:t>
            </a:r>
            <a:r>
              <a:rPr lang="en-US" altLang="ko-KR" sz="1600" dirty="0" err="1">
                <a:solidFill>
                  <a:srgbClr val="333333"/>
                </a:solidFill>
                <a:latin typeface="나눔고딕"/>
              </a:rPr>
              <a:t>simsensi</a:t>
            </a:r>
            <a:r>
              <a:rPr lang="en-US" altLang="ko-KR" sz="1600" dirty="0">
                <a:solidFill>
                  <a:srgbClr val="333333"/>
                </a:solidFill>
                <a:latin typeface="나눔고딕"/>
              </a:rPr>
              <a:t>)</a:t>
            </a:r>
            <a:endParaRPr lang="ko-KR" altLang="en-US" sz="1600" dirty="0"/>
          </a:p>
        </p:txBody>
      </p:sp>
      <p:pic>
        <p:nvPicPr>
          <p:cNvPr id="1028" name="Picture 4" descr="서던캘리포니아대학교">
            <a:extLst>
              <a:ext uri="{FF2B5EF4-FFF2-40B4-BE49-F238E27FC236}">
                <a16:creationId xmlns:a16="http://schemas.microsoft.com/office/drawing/2014/main" id="{ADAA2D81-1944-4B83-B7B5-325F514D6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733" y="1386074"/>
            <a:ext cx="1607232" cy="1240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9602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709621B8-7AF1-458C-B63E-36F50E12A443}"/>
              </a:ext>
            </a:extLst>
          </p:cNvPr>
          <p:cNvSpPr>
            <a:spLocks noGrp="1"/>
          </p:cNvSpPr>
          <p:nvPr/>
        </p:nvSpPr>
        <p:spPr>
          <a:xfrm>
            <a:off x="501316" y="2315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dirty="0">
                <a:solidFill>
                  <a:srgbClr val="212529"/>
                </a:solidFill>
                <a:latin typeface="Noto Sans KR"/>
              </a:rPr>
              <a:t>3</a:t>
            </a:r>
            <a:r>
              <a:rPr lang="en-US" altLang="ko-KR" sz="3600" b="0" i="0" dirty="0">
                <a:solidFill>
                  <a:srgbClr val="212529"/>
                </a:solidFill>
                <a:effectLst/>
                <a:latin typeface="Noto Sans KR"/>
              </a:rPr>
              <a:t>.  </a:t>
            </a:r>
            <a:r>
              <a:rPr lang="ko-KR" altLang="en-US" sz="3600" dirty="0">
                <a:solidFill>
                  <a:srgbClr val="212529"/>
                </a:solidFill>
                <a:latin typeface="Noto Sans KR"/>
              </a:rPr>
              <a:t>알고리즘 및 구현방법</a:t>
            </a:r>
            <a:endParaRPr lang="ko-KR" altLang="en-US" sz="3600" b="0" i="0" dirty="0">
              <a:solidFill>
                <a:srgbClr val="212529"/>
              </a:solidFill>
              <a:effectLst/>
              <a:latin typeface="Noto Sans KR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64CDD7D-DBB0-4445-9E61-632E15207167}"/>
              </a:ext>
            </a:extLst>
          </p:cNvPr>
          <p:cNvGrpSpPr/>
          <p:nvPr/>
        </p:nvGrpSpPr>
        <p:grpSpPr>
          <a:xfrm>
            <a:off x="815987" y="2242664"/>
            <a:ext cx="1953948" cy="2341454"/>
            <a:chOff x="8392266" y="1885589"/>
            <a:chExt cx="1968761" cy="3234319"/>
          </a:xfrm>
        </p:grpSpPr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C291FFC7-C2EF-4A53-B4D3-4A66AF5D0F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29" t="6766" r="13903" b="14581"/>
            <a:stretch/>
          </p:blipFill>
          <p:spPr>
            <a:xfrm>
              <a:off x="8392266" y="2227207"/>
              <a:ext cx="1968761" cy="2482482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95020D3-A075-4635-B0E5-1D356A972FD5}"/>
                </a:ext>
              </a:extLst>
            </p:cNvPr>
            <p:cNvSpPr txBox="1"/>
            <p:nvPr/>
          </p:nvSpPr>
          <p:spPr>
            <a:xfrm>
              <a:off x="8534400" y="1885589"/>
              <a:ext cx="16674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HY중고딕" panose="02030600000101010101" pitchFamily="18" charset="-127"/>
                  <a:ea typeface="HY중고딕" panose="02030600000101010101" pitchFamily="18" charset="-127"/>
                </a:rPr>
                <a:t>알고리즘 구조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1B0EBF3-EE2A-4F30-B06C-BAE647A6233B}"/>
                </a:ext>
              </a:extLst>
            </p:cNvPr>
            <p:cNvSpPr txBox="1"/>
            <p:nvPr/>
          </p:nvSpPr>
          <p:spPr>
            <a:xfrm>
              <a:off x="8693592" y="4781354"/>
              <a:ext cx="16674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err="1">
                  <a:latin typeface="HY중고딕" panose="02030600000101010101" pitchFamily="18" charset="-127"/>
                  <a:ea typeface="HY중고딕" panose="02030600000101010101" pitchFamily="18" charset="-127"/>
                </a:rPr>
                <a:t>Light_VGG</a:t>
              </a:r>
              <a:endPara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endParaRP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99D3EBCB-DB6E-46D3-9719-BC91D86F4D4D}"/>
              </a:ext>
            </a:extLst>
          </p:cNvPr>
          <p:cNvGrpSpPr/>
          <p:nvPr/>
        </p:nvGrpSpPr>
        <p:grpSpPr>
          <a:xfrm>
            <a:off x="3136739" y="2303006"/>
            <a:ext cx="8354745" cy="2905601"/>
            <a:chOff x="749398" y="1864820"/>
            <a:chExt cx="7936990" cy="2482482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6D54B7C-8622-4B92-9EF4-AA31142531DC}"/>
                </a:ext>
              </a:extLst>
            </p:cNvPr>
            <p:cNvSpPr/>
            <p:nvPr/>
          </p:nvSpPr>
          <p:spPr>
            <a:xfrm>
              <a:off x="7313596" y="2870410"/>
              <a:ext cx="1372792" cy="567408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+mj-ea"/>
                  <a:ea typeface="+mj-ea"/>
                </a:rPr>
                <a:t>추천모델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C4DBF775-B392-4320-B701-1E74444AF159}"/>
                </a:ext>
              </a:extLst>
            </p:cNvPr>
            <p:cNvSpPr/>
            <p:nvPr/>
          </p:nvSpPr>
          <p:spPr>
            <a:xfrm>
              <a:off x="749398" y="1864820"/>
              <a:ext cx="1366654" cy="319269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 dirty="0" err="1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Videostream</a:t>
              </a:r>
              <a:endParaRPr lang="ko-KR" sz="1400" kern="100" dirty="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0530B7F-9E90-4714-9B12-AF1EC01D2C98}"/>
                </a:ext>
              </a:extLst>
            </p:cNvPr>
            <p:cNvSpPr/>
            <p:nvPr/>
          </p:nvSpPr>
          <p:spPr>
            <a:xfrm>
              <a:off x="762731" y="2564715"/>
              <a:ext cx="1366654" cy="319269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WebCAM</a:t>
              </a:r>
              <a:endParaRPr lang="ko-KR" sz="1400" kern="10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BC9CA8E-470A-4DEA-9C30-D6D670E33EE1}"/>
                </a:ext>
              </a:extLst>
            </p:cNvPr>
            <p:cNvSpPr/>
            <p:nvPr/>
          </p:nvSpPr>
          <p:spPr>
            <a:xfrm>
              <a:off x="4576030" y="3561617"/>
              <a:ext cx="1366654" cy="319269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netural</a:t>
              </a:r>
              <a:endParaRPr lang="ko-KR" sz="1400" kern="10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2071917-B26F-4129-812A-FD41C80FE237}"/>
                </a:ext>
              </a:extLst>
            </p:cNvPr>
            <p:cNvSpPr/>
            <p:nvPr/>
          </p:nvSpPr>
          <p:spPr>
            <a:xfrm>
              <a:off x="756065" y="3177191"/>
              <a:ext cx="1366654" cy="319269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 dirty="0" err="1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Haarcascades</a:t>
              </a:r>
              <a:endParaRPr lang="ko-KR" sz="1400" kern="100" dirty="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290830F-D509-46A3-8608-62F50C0037D4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6056" y="3737541"/>
              <a:ext cx="616661" cy="586413"/>
            </a:xfrm>
            <a:prstGeom prst="rect">
              <a:avLst/>
            </a:prstGeom>
          </p:spPr>
        </p:pic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668A97FB-04C9-4482-BEED-E0D39BCEE883}"/>
                </a:ext>
              </a:extLst>
            </p:cNvPr>
            <p:cNvCxnSpPr>
              <a:cxnSpLocks/>
            </p:cNvCxnSpPr>
            <p:nvPr/>
          </p:nvCxnSpPr>
          <p:spPr>
            <a:xfrm>
              <a:off x="1782722" y="3509491"/>
              <a:ext cx="6667" cy="2150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4288E87-231C-40D4-AD7C-66AF3EA61BC1}"/>
                </a:ext>
              </a:extLst>
            </p:cNvPr>
            <p:cNvSpPr/>
            <p:nvPr/>
          </p:nvSpPr>
          <p:spPr>
            <a:xfrm>
              <a:off x="2704936" y="2499558"/>
              <a:ext cx="1366654" cy="65157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spcAft>
                  <a:spcPts val="800"/>
                </a:spcAft>
              </a:pPr>
              <a:endParaRPr lang="en-US" sz="1400" kern="100" dirty="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  <a:p>
              <a:pPr algn="ctr" latinLnBrk="1">
                <a:spcAft>
                  <a:spcPts val="800"/>
                </a:spcAft>
              </a:pPr>
              <a:r>
                <a:rPr lang="en-US" sz="1400" kern="100" dirty="0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Deep learning</a:t>
              </a:r>
              <a:endParaRPr lang="ko-KR" sz="1400" kern="100" dirty="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  <a:p>
              <a:pPr algn="ctr" latinLnBrk="1">
                <a:spcAft>
                  <a:spcPts val="800"/>
                </a:spcAft>
              </a:pPr>
              <a:r>
                <a:rPr lang="en-US" sz="1400" kern="100" dirty="0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model</a:t>
              </a:r>
              <a:endParaRPr lang="ko-KR" sz="1400" kern="100" dirty="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 dirty="0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 </a:t>
              </a:r>
              <a:endParaRPr lang="ko-KR" sz="1400" kern="100" dirty="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9098D53-0357-4097-81A8-4F7C2ADE7C4C}"/>
                </a:ext>
              </a:extLst>
            </p:cNvPr>
            <p:cNvSpPr/>
            <p:nvPr/>
          </p:nvSpPr>
          <p:spPr>
            <a:xfrm>
              <a:off x="2704936" y="3496460"/>
              <a:ext cx="1366654" cy="319269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Reshape</a:t>
              </a:r>
              <a:endParaRPr lang="ko-KR" sz="1400" kern="10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5D3483B-06A9-4550-87AE-12D70D487142}"/>
                </a:ext>
              </a:extLst>
            </p:cNvPr>
            <p:cNvSpPr/>
            <p:nvPr/>
          </p:nvSpPr>
          <p:spPr>
            <a:xfrm>
              <a:off x="4569363" y="3118549"/>
              <a:ext cx="1366654" cy="319269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 dirty="0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happy</a:t>
              </a:r>
              <a:endParaRPr lang="ko-KR" sz="1400" kern="100" dirty="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4D84522-C358-4FC3-8089-3B1052D816E5}"/>
                </a:ext>
              </a:extLst>
            </p:cNvPr>
            <p:cNvSpPr/>
            <p:nvPr/>
          </p:nvSpPr>
          <p:spPr>
            <a:xfrm>
              <a:off x="4596030" y="2193320"/>
              <a:ext cx="1366654" cy="319269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 dirty="0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anger</a:t>
              </a:r>
              <a:endParaRPr lang="ko-KR" sz="1400" kern="100" dirty="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B247FC4-6DF3-4761-9355-65C496881168}"/>
                </a:ext>
              </a:extLst>
            </p:cNvPr>
            <p:cNvSpPr/>
            <p:nvPr/>
          </p:nvSpPr>
          <p:spPr>
            <a:xfrm>
              <a:off x="4582697" y="2655935"/>
              <a:ext cx="1366654" cy="319269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sad</a:t>
              </a:r>
              <a:endParaRPr lang="ko-KR" sz="1400" kern="10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93CF6CA-CE6D-4269-B6C5-545DD8D72D57}"/>
                </a:ext>
              </a:extLst>
            </p:cNvPr>
            <p:cNvSpPr/>
            <p:nvPr/>
          </p:nvSpPr>
          <p:spPr>
            <a:xfrm>
              <a:off x="4576030" y="4028033"/>
              <a:ext cx="1366654" cy="319269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>
                  <a:effectLst/>
                  <a:latin typeface="+mj-ea"/>
                  <a:ea typeface="+mj-ea"/>
                  <a:cs typeface="Times New Roman" panose="02020603050405020304" pitchFamily="18" charset="0"/>
                </a:rPr>
                <a:t>Surprised</a:t>
              </a:r>
              <a:endParaRPr lang="ko-KR" sz="1400" kern="10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06C50B74-69A9-40B1-AA7F-8EB5FC61D1D5}"/>
                </a:ext>
              </a:extLst>
            </p:cNvPr>
            <p:cNvCxnSpPr>
              <a:cxnSpLocks/>
              <a:stCxn id="14" idx="1"/>
            </p:cNvCxnSpPr>
            <p:nvPr/>
          </p:nvCxnSpPr>
          <p:spPr>
            <a:xfrm flipH="1" flipV="1">
              <a:off x="4337435" y="2343341"/>
              <a:ext cx="258594" cy="96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B902C73A-D8BE-4424-AE8B-364DB82F3DB2}"/>
                </a:ext>
              </a:extLst>
            </p:cNvPr>
            <p:cNvCxnSpPr>
              <a:cxnSpLocks/>
              <a:endCxn id="11" idx="3"/>
            </p:cNvCxnSpPr>
            <p:nvPr/>
          </p:nvCxnSpPr>
          <p:spPr>
            <a:xfrm flipH="1" flipV="1">
              <a:off x="4071590" y="2825343"/>
              <a:ext cx="524440" cy="96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C063CE76-D4EB-4422-9351-9675A991F559}"/>
                </a:ext>
              </a:extLst>
            </p:cNvPr>
            <p:cNvCxnSpPr/>
            <p:nvPr/>
          </p:nvCxnSpPr>
          <p:spPr>
            <a:xfrm flipH="1" flipV="1">
              <a:off x="4337435" y="3286201"/>
              <a:ext cx="258594" cy="96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07458578-5846-4A94-AF53-84A399B6F0D8}"/>
                </a:ext>
              </a:extLst>
            </p:cNvPr>
            <p:cNvCxnSpPr/>
            <p:nvPr/>
          </p:nvCxnSpPr>
          <p:spPr>
            <a:xfrm flipH="1" flipV="1">
              <a:off x="4337435" y="3723312"/>
              <a:ext cx="258594" cy="96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54489585-90C7-4E0B-B6DA-43E907235494}"/>
                </a:ext>
              </a:extLst>
            </p:cNvPr>
            <p:cNvCxnSpPr/>
            <p:nvPr/>
          </p:nvCxnSpPr>
          <p:spPr>
            <a:xfrm flipH="1" flipV="1">
              <a:off x="4337435" y="4150808"/>
              <a:ext cx="258594" cy="96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44D4FEB-04E5-4F75-9B75-76FB55D09A10}"/>
                </a:ext>
              </a:extLst>
            </p:cNvPr>
            <p:cNvCxnSpPr/>
            <p:nvPr/>
          </p:nvCxnSpPr>
          <p:spPr>
            <a:xfrm>
              <a:off x="4337435" y="2352955"/>
              <a:ext cx="0" cy="17978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ADD01329-8B05-4B22-9BCE-E32FA0FA88E2}"/>
                </a:ext>
              </a:extLst>
            </p:cNvPr>
            <p:cNvCxnSpPr>
              <a:stCxn id="3" idx="2"/>
              <a:endCxn id="5" idx="0"/>
            </p:cNvCxnSpPr>
            <p:nvPr/>
          </p:nvCxnSpPr>
          <p:spPr>
            <a:xfrm>
              <a:off x="1432725" y="2184089"/>
              <a:ext cx="13333" cy="3806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101FBE9B-0B96-40AD-A0FA-71C9D352CED9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 flipH="1">
              <a:off x="1439392" y="2883984"/>
              <a:ext cx="6667" cy="2932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06E17A4B-D34F-4308-9117-2DC5223053D8}"/>
                </a:ext>
              </a:extLst>
            </p:cNvPr>
            <p:cNvCxnSpPr>
              <a:cxnSpLocks/>
            </p:cNvCxnSpPr>
            <p:nvPr/>
          </p:nvCxnSpPr>
          <p:spPr>
            <a:xfrm>
              <a:off x="2524082" y="3682701"/>
              <a:ext cx="0" cy="3453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1DAB7C59-8FA5-4D16-B09E-B32831FD07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40499" y="3682701"/>
              <a:ext cx="181145" cy="570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E007A251-0C2E-45DB-AA8F-EB467124A294}"/>
                </a:ext>
              </a:extLst>
            </p:cNvPr>
            <p:cNvCxnSpPr>
              <a:cxnSpLocks/>
              <a:endCxn id="8" idx="3"/>
            </p:cNvCxnSpPr>
            <p:nvPr/>
          </p:nvCxnSpPr>
          <p:spPr>
            <a:xfrm flipH="1">
              <a:off x="2272717" y="4026291"/>
              <a:ext cx="261564" cy="44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04078768-A9D3-4751-AF43-1D1F9591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15330" y="3107103"/>
              <a:ext cx="1098265" cy="700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94FB3B6B-0078-4A47-B8DE-C7CC94ACACB9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5962684" y="2352955"/>
              <a:ext cx="247909" cy="343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5137A3D9-C05D-49D1-A1ED-BBBEDE345FFC}"/>
                </a:ext>
              </a:extLst>
            </p:cNvPr>
            <p:cNvCxnSpPr>
              <a:cxnSpLocks/>
            </p:cNvCxnSpPr>
            <p:nvPr/>
          </p:nvCxnSpPr>
          <p:spPr>
            <a:xfrm>
              <a:off x="6210593" y="2396888"/>
              <a:ext cx="0" cy="17978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DC81E5CA-6710-468D-8D2D-7D5F0569696F}"/>
                </a:ext>
              </a:extLst>
            </p:cNvPr>
            <p:cNvCxnSpPr/>
            <p:nvPr/>
          </p:nvCxnSpPr>
          <p:spPr>
            <a:xfrm flipH="1" flipV="1">
              <a:off x="5945332" y="3273376"/>
              <a:ext cx="258594" cy="96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C77037FA-1BA6-45F7-AE74-50DA34E47E25}"/>
                </a:ext>
              </a:extLst>
            </p:cNvPr>
            <p:cNvCxnSpPr/>
            <p:nvPr/>
          </p:nvCxnSpPr>
          <p:spPr>
            <a:xfrm flipH="1" flipV="1">
              <a:off x="5950069" y="2835115"/>
              <a:ext cx="258594" cy="96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60467932-9A78-47EA-8DE6-543C45F08E60}"/>
                </a:ext>
              </a:extLst>
            </p:cNvPr>
            <p:cNvCxnSpPr/>
            <p:nvPr/>
          </p:nvCxnSpPr>
          <p:spPr>
            <a:xfrm flipH="1" flipV="1">
              <a:off x="5951999" y="4165271"/>
              <a:ext cx="258594" cy="96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AEDB371A-5A70-465B-8D06-6D309AA58E14}"/>
                </a:ext>
              </a:extLst>
            </p:cNvPr>
            <p:cNvCxnSpPr/>
            <p:nvPr/>
          </p:nvCxnSpPr>
          <p:spPr>
            <a:xfrm flipH="1" flipV="1">
              <a:off x="5956736" y="3715435"/>
              <a:ext cx="258594" cy="96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36330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4FEABCC1-853A-48B5-81A2-AD589D2A3BD4}"/>
              </a:ext>
            </a:extLst>
          </p:cNvPr>
          <p:cNvSpPr>
            <a:spLocks noGrp="1"/>
          </p:cNvSpPr>
          <p:nvPr/>
        </p:nvSpPr>
        <p:spPr>
          <a:xfrm>
            <a:off x="501316" y="2315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0" i="0" dirty="0">
                <a:solidFill>
                  <a:srgbClr val="212529"/>
                </a:solidFill>
                <a:effectLst/>
                <a:latin typeface="Noto Sans KR"/>
              </a:rPr>
              <a:t>4.  </a:t>
            </a:r>
            <a:r>
              <a:rPr lang="ko-KR" altLang="en-US" sz="3600" b="0" i="0" dirty="0">
                <a:solidFill>
                  <a:srgbClr val="212529"/>
                </a:solidFill>
                <a:effectLst/>
                <a:latin typeface="Noto Sans KR"/>
              </a:rPr>
              <a:t>구현 일정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F4C67-D1F5-4B2B-A9A4-6E5CD850FFE5}"/>
              </a:ext>
            </a:extLst>
          </p:cNvPr>
          <p:cNvSpPr txBox="1"/>
          <p:nvPr/>
        </p:nvSpPr>
        <p:spPr>
          <a:xfrm>
            <a:off x="1354378" y="1637810"/>
            <a:ext cx="6096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12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주차 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[5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월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18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일 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- 5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월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24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일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]</a:t>
            </a:r>
          </a:p>
          <a:p>
            <a:pPr algn="l"/>
            <a:endParaRPr lang="en-US" altLang="ko-KR" dirty="0">
              <a:solidFill>
                <a:srgbClr val="004F9F"/>
              </a:solidFill>
              <a:latin typeface="Noto Sans KR"/>
            </a:endParaRPr>
          </a:p>
          <a:p>
            <a:pPr algn="l"/>
            <a:r>
              <a:rPr lang="en-US" altLang="ko-KR" dirty="0">
                <a:solidFill>
                  <a:srgbClr val="004F9F"/>
                </a:solidFill>
                <a:latin typeface="Noto Sans KR"/>
              </a:rPr>
              <a:t>  </a:t>
            </a:r>
            <a:r>
              <a:rPr lang="ko-KR" altLang="en-US" dirty="0">
                <a:latin typeface="Noto Sans KR"/>
              </a:rPr>
              <a:t>음악추천 방식 구현</a:t>
            </a:r>
            <a:endParaRPr lang="en-US" altLang="ko-KR" dirty="0">
              <a:latin typeface="Noto Sans KR"/>
            </a:endParaRPr>
          </a:p>
          <a:p>
            <a:pPr algn="l"/>
            <a:endParaRPr lang="en-US" altLang="ko-KR" dirty="0">
              <a:solidFill>
                <a:srgbClr val="004F9F"/>
              </a:solidFill>
              <a:latin typeface="Noto Sans KR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004F9F"/>
              </a:solidFill>
              <a:effectLst/>
              <a:latin typeface="Noto Sans K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13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주차 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[5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월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25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일 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- 5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월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31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일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]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004F9F"/>
              </a:solidFill>
              <a:effectLst/>
              <a:latin typeface="Noto Sans KR"/>
            </a:endParaRPr>
          </a:p>
          <a:p>
            <a:pPr algn="l"/>
            <a:r>
              <a:rPr lang="en-US" altLang="ko-KR" dirty="0">
                <a:solidFill>
                  <a:srgbClr val="004F9F"/>
                </a:solidFill>
                <a:latin typeface="Noto Sans KR"/>
              </a:rPr>
              <a:t>  </a:t>
            </a:r>
            <a:r>
              <a:rPr lang="ko-KR" altLang="en-US" dirty="0">
                <a:latin typeface="Noto Sans KR"/>
              </a:rPr>
              <a:t>웹사이트 구현</a:t>
            </a:r>
            <a:endParaRPr lang="en-US" altLang="ko-KR" dirty="0">
              <a:latin typeface="Noto Sans KR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004F9F"/>
              </a:solidFill>
              <a:effectLst/>
              <a:latin typeface="Noto Sans KR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004F9F"/>
              </a:solidFill>
              <a:effectLst/>
              <a:latin typeface="Noto Sans K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14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주차 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[6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월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01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일 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- 6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월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07</a:t>
            </a:r>
            <a:r>
              <a:rPr lang="ko-KR" altLang="en-US" b="0" i="0" dirty="0">
                <a:solidFill>
                  <a:srgbClr val="004F9F"/>
                </a:solidFill>
                <a:effectLst/>
                <a:latin typeface="Noto Sans KR"/>
              </a:rPr>
              <a:t>일</a:t>
            </a:r>
            <a:r>
              <a:rPr lang="en-US" altLang="ko-KR" b="0" i="0" dirty="0">
                <a:solidFill>
                  <a:srgbClr val="004F9F"/>
                </a:solidFill>
                <a:effectLst/>
                <a:latin typeface="Noto Sans KR"/>
              </a:rPr>
              <a:t>]</a:t>
            </a:r>
          </a:p>
          <a:p>
            <a:pPr algn="l"/>
            <a:endParaRPr lang="en-US" altLang="ko-KR" b="0" i="0" dirty="0">
              <a:solidFill>
                <a:srgbClr val="004F9F"/>
              </a:solidFill>
              <a:effectLst/>
              <a:latin typeface="Noto Sans KR"/>
            </a:endParaRPr>
          </a:p>
          <a:p>
            <a:pPr algn="l"/>
            <a:r>
              <a:rPr lang="en-US" altLang="ko-KR" dirty="0">
                <a:solidFill>
                  <a:srgbClr val="004F9F"/>
                </a:solidFill>
                <a:latin typeface="Noto Sans KR"/>
              </a:rPr>
              <a:t>  </a:t>
            </a:r>
            <a:r>
              <a:rPr lang="ko-KR" altLang="en-US" dirty="0">
                <a:latin typeface="Noto Sans KR"/>
              </a:rPr>
              <a:t>최종설계 마무리</a:t>
            </a:r>
            <a:endParaRPr lang="en-US" altLang="ko-KR" dirty="0">
              <a:latin typeface="Noto Sans KR"/>
            </a:endParaRPr>
          </a:p>
          <a:p>
            <a:pPr algn="l"/>
            <a:endParaRPr lang="en-US" altLang="ko-KR" b="0" i="0" dirty="0">
              <a:solidFill>
                <a:srgbClr val="004F9F"/>
              </a:solidFill>
              <a:effectLst/>
              <a:latin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467436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154</Words>
  <Application>Microsoft Office PowerPoint</Application>
  <PresentationFormat>와이드스크린</PresentationFormat>
  <Paragraphs>53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HY중고딕</vt:lpstr>
      <vt:lpstr>HY헤드라인M</vt:lpstr>
      <vt:lpstr>Noto Sans KR</vt:lpstr>
      <vt:lpstr>나눔고딕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유승목(학생-전자시스템공학전공)</dc:creator>
  <cp:lastModifiedBy>유승목(학생-전자시스템공학전공)</cp:lastModifiedBy>
  <cp:revision>45</cp:revision>
  <dcterms:created xsi:type="dcterms:W3CDTF">2021-05-16T06:42:45Z</dcterms:created>
  <dcterms:modified xsi:type="dcterms:W3CDTF">2021-05-16T10:49:48Z</dcterms:modified>
</cp:coreProperties>
</file>

<file path=docProps/thumbnail.jpeg>
</file>